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12"/>
  </p:handoutMasterIdLst>
  <p:sldIdLst>
    <p:sldId id="259" r:id="rId3"/>
    <p:sldId id="263" r:id="rId5"/>
    <p:sldId id="261" r:id="rId6"/>
    <p:sldId id="262" r:id="rId7"/>
    <p:sldId id="264" r:id="rId8"/>
    <p:sldId id="265" r:id="rId9"/>
    <p:sldId id="266" r:id="rId10"/>
    <p:sldId id="267" r:id="rId11"/>
  </p:sldIdLst>
  <p:sldSz cx="9359900" cy="12959715"/>
  <p:notesSz cx="6858000" cy="9144000"/>
  <p:embeddedFontLst>
    <p:embeddedFont>
      <p:font typeface="MiSans" panose="00000500000000000000" charset="-122"/>
      <p:regular r:id="rId16"/>
    </p:embeddedFont>
    <p:embeddedFont>
      <p:font typeface="Cascadia Code SemiBold" panose="020B0609020000020004" charset="0"/>
      <p:bold r:id="rId17"/>
    </p:embeddedFont>
    <p:embeddedFont>
      <p:font typeface="微软雅黑" panose="020B0503020204020204" charset="-122"/>
      <p:regular r:id="rId18"/>
      <p:bold r:id="rId19"/>
    </p:embeddedFont>
    <p:embeddedFont>
      <p:font typeface="Bahnschrift SemiBold" panose="020B0502040204020203" charset="0"/>
      <p:bold r:id="rId20"/>
    </p:embeddedFont>
    <p:embeddedFont>
      <p:font typeface="Bahnschrift" panose="020B0502040204020203" charset="0"/>
      <p:regular r:id="rId21"/>
      <p:bold r:id="rId22"/>
    </p:embeddedFont>
    <p:embeddedFont>
      <p:font typeface="MiSans Bold" panose="00000800000000000000" charset="-122"/>
      <p:bold r:id="rId23"/>
    </p:embeddedFont>
    <p:embeddedFont>
      <p:font typeface="Calibri" panose="020F0502020204030204" charset="0"/>
      <p:regular r:id="rId24"/>
      <p:bold r:id="rId25"/>
      <p:italic r:id="rId26"/>
      <p:boldItalic r:id="rId27"/>
    </p:embeddedFont>
  </p:embeddedFontLst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2" userDrawn="1">
          <p15:clr>
            <a:srgbClr val="A4A3A4"/>
          </p15:clr>
        </p15:guide>
        <p15:guide id="2" pos="30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1687BB6-0B99-4FCF-ADB9-65E3237C25B4}" styleName="表样式 1 12">
    <a:wholeTbl>
      <a:tcTxStyle>
        <a:fontRef idx="none">
          <a:srgbClr val="000000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rgbClr val="534E39"/>
              </a:solidFill>
              <a:prstDash val="solid"/>
            </a:ln>
          </a:top>
          <a:bottom>
            <a:ln w="12700" cmpd="sng">
              <a:solidFill>
                <a:srgbClr val="534E39"/>
              </a:solidFill>
              <a:prstDash val="solid"/>
            </a:ln>
          </a:bottom>
          <a:insideH>
            <a:ln w="9525" cmpd="sng">
              <a:solidFill>
                <a:srgbClr val="534E39">
                  <a:lumMod val="40000"/>
                  <a:lumOff val="60000"/>
                </a:srgb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rgbClr val="534E39">
              <a:lumMod val="10000"/>
              <a:lumOff val="90000"/>
            </a:srgbClr>
          </a:solidFill>
        </a:fill>
      </a:tcStyle>
    </a:band2H>
    <a:band1V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rgbClr val="534E39"/>
              </a:solidFill>
              <a:prstDash val="solid"/>
            </a:ln>
          </a:top>
          <a:bottom>
            <a:ln w="12700" cmpd="sng">
              <a:solidFill>
                <a:srgbClr val="534E39"/>
              </a:solidFill>
              <a:prstDash val="solid"/>
            </a:ln>
          </a:bottom>
          <a:insideH>
            <a:ln w="9525" cmpd="sng">
              <a:solidFill>
                <a:srgbClr val="534E39">
                  <a:lumMod val="40000"/>
                  <a:lumOff val="60000"/>
                </a:srgb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534E39">
              <a:lumMod val="10000"/>
              <a:lumOff val="90000"/>
            </a:srgbClr>
          </a:solidFill>
        </a:fill>
      </a:tcStyle>
    </a:band1V>
    <a:lastCol>
      <a:tcTxStyle b="on"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rgbClr val="534E39"/>
              </a:solidFill>
              <a:prstDash val="solid"/>
            </a:ln>
          </a:top>
          <a:bottom>
            <a:ln w="12700" cmpd="sng">
              <a:solidFill>
                <a:srgbClr val="534E39"/>
              </a:solidFill>
              <a:prstDash val="solid"/>
            </a:ln>
          </a:bottom>
          <a:insideH>
            <a:ln w="9525" cmpd="sng">
              <a:solidFill>
                <a:srgbClr val="534E39">
                  <a:lumMod val="40000"/>
                  <a:lumOff val="60000"/>
                </a:srgb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534E39">
              <a:lumMod val="20000"/>
              <a:lumOff val="80000"/>
            </a:srgb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rgbClr val="534E39"/>
              </a:solidFill>
              <a:prstDash val="solid"/>
            </a:ln>
          </a:top>
          <a:bottom>
            <a:ln w="12700" cmpd="sng">
              <a:solidFill>
                <a:srgbClr val="534E39"/>
              </a:solidFill>
              <a:prstDash val="solid"/>
            </a:ln>
          </a:bottom>
          <a:insideH>
            <a:ln w="9525" cmpd="sng">
              <a:solidFill>
                <a:srgbClr val="534E39">
                  <a:lumMod val="40000"/>
                  <a:lumOff val="60000"/>
                </a:srgb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534E39">
              <a:lumMod val="20000"/>
              <a:lumOff val="80000"/>
            </a:srgbClr>
          </a:solidFill>
        </a:fill>
      </a:tcStyle>
    </a:firstCol>
    <a:lastRow>
      <a:tcTxStyle b="on">
        <a:fontRef idx="none">
          <a:srgbClr val="534E39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534E39">
                  <a:lumMod val="40000"/>
                  <a:lumOff val="60000"/>
                </a:srgbClr>
              </a:solidFill>
              <a:prstDash val="solid"/>
            </a:ln>
          </a:top>
          <a:bottom>
            <a:ln w="12700" cmpd="sng">
              <a:solidFill>
                <a:srgbClr val="534E39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seCell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534E39">
                  <a:lumMod val="40000"/>
                  <a:lumOff val="60000"/>
                </a:srgbClr>
              </a:solidFill>
              <a:prstDash val="solid"/>
            </a:ln>
          </a:top>
          <a:bottom>
            <a:ln w="12700" cmpd="sng">
              <a:solidFill>
                <a:srgbClr val="534E39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eCell>
    <a:swCell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534E39">
                  <a:lumMod val="40000"/>
                  <a:lumOff val="60000"/>
                </a:srgbClr>
              </a:solidFill>
              <a:prstDash val="solid"/>
            </a:ln>
          </a:top>
          <a:bottom>
            <a:ln w="12700" cmpd="sng">
              <a:solidFill>
                <a:srgbClr val="534E39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wCell>
    <a:firstRow>
      <a:tcTxStyle b="on">
        <a:fontRef idx="none">
          <a:srgbClr val="FFFFFF"/>
        </a:fontRef>
      </a:tcTxStyle>
      <a:tcStyle>
        <a:tcBdr/>
        <a:fill>
          <a:solidFill>
            <a:srgbClr val="534E39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howGuides="1">
      <p:cViewPr varScale="1">
        <p:scale>
          <a:sx n="99" d="100"/>
          <a:sy n="99" d="100"/>
        </p:scale>
        <p:origin x="84" y="582"/>
      </p:cViewPr>
      <p:guideLst>
        <p:guide orient="horz" pos="4082"/>
        <p:guide pos="30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78.xml"/><Relationship Id="rId27" Type="http://schemas.openxmlformats.org/officeDocument/2006/relationships/font" Target="fonts/font12.fntdata"/><Relationship Id="rId26" Type="http://schemas.openxmlformats.org/officeDocument/2006/relationships/font" Target="fonts/font11.fntdata"/><Relationship Id="rId25" Type="http://schemas.openxmlformats.org/officeDocument/2006/relationships/font" Target="fonts/font10.fntdata"/><Relationship Id="rId24" Type="http://schemas.openxmlformats.org/officeDocument/2006/relationships/font" Target="fonts/font9.fntdata"/><Relationship Id="rId23" Type="http://schemas.openxmlformats.org/officeDocument/2006/relationships/font" Target="fonts/font8.fntdata"/><Relationship Id="rId22" Type="http://schemas.openxmlformats.org/officeDocument/2006/relationships/font" Target="fonts/font7.fntdata"/><Relationship Id="rId21" Type="http://schemas.openxmlformats.org/officeDocument/2006/relationships/font" Target="fonts/font6.fntdata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1143000"/>
            <a:ext cx="2228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20339" y="1728024"/>
            <a:ext cx="7523008" cy="4857518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1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20339" y="6728410"/>
            <a:ext cx="7523008" cy="278252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55" spc="200"/>
            </a:lvl1pPr>
            <a:lvl2pPr marL="467995" indent="0" algn="ctr">
              <a:buNone/>
              <a:defRPr sz="2045"/>
            </a:lvl2pPr>
            <a:lvl3pPr marL="935990" indent="0" algn="ctr">
              <a:buNone/>
              <a:defRPr sz="1845"/>
            </a:lvl3pPr>
            <a:lvl4pPr marL="1403985" indent="0" algn="ctr">
              <a:buNone/>
              <a:defRPr sz="1640"/>
            </a:lvl4pPr>
            <a:lvl5pPr marL="1871980" indent="0" algn="ctr">
              <a:buNone/>
              <a:defRPr sz="1640"/>
            </a:lvl5pPr>
            <a:lvl6pPr marL="2339975" indent="0" algn="ctr">
              <a:buNone/>
              <a:defRPr sz="1640"/>
            </a:lvl6pPr>
            <a:lvl7pPr marL="2807970" indent="0" algn="ctr">
              <a:buNone/>
              <a:defRPr sz="1640"/>
            </a:lvl7pPr>
            <a:lvl8pPr marL="3275965" indent="0" algn="ctr">
              <a:buNone/>
              <a:defRPr sz="1640"/>
            </a:lvl8pPr>
            <a:lvl9pPr marL="3743960" indent="0" algn="ctr">
              <a:buNone/>
              <a:defRPr sz="164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67079" y="1462698"/>
            <a:ext cx="8424000" cy="1036134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920339" y="4694240"/>
            <a:ext cx="7523008" cy="1925319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14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920339" y="6728410"/>
            <a:ext cx="7523008" cy="891225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5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67079" y="1149749"/>
            <a:ext cx="8421236" cy="1333436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67079" y="2816544"/>
            <a:ext cx="8421236" cy="899389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28370" y="7272670"/>
            <a:ext cx="5964236" cy="1449091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505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528370" y="8721761"/>
            <a:ext cx="5964236" cy="163958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4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67995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2pPr>
            <a:lvl3pPr marL="935990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3pPr>
            <a:lvl4pPr marL="1403985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4pPr>
            <a:lvl5pPr marL="1871980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5pPr>
            <a:lvl6pPr marL="2339975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6pPr>
            <a:lvl7pPr marL="2807970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7pPr>
            <a:lvl8pPr marL="3275965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8pPr>
            <a:lvl9pPr marL="3743960" indent="0">
              <a:buNone/>
              <a:defRPr sz="16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67079" y="1149749"/>
            <a:ext cx="8421236" cy="1333436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67079" y="2836954"/>
            <a:ext cx="3974315" cy="897348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922291" y="2836954"/>
            <a:ext cx="3974315" cy="8973481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67079" y="1149749"/>
            <a:ext cx="8421236" cy="1333436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67079" y="2700889"/>
            <a:ext cx="4101449" cy="721144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4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67995" indent="0">
              <a:buNone/>
              <a:defRPr sz="2045" b="1"/>
            </a:lvl2pPr>
            <a:lvl3pPr marL="935990" indent="0">
              <a:buNone/>
              <a:defRPr sz="1845" b="1"/>
            </a:lvl3pPr>
            <a:lvl4pPr marL="1403985" indent="0">
              <a:buNone/>
              <a:defRPr sz="1640" b="1"/>
            </a:lvl4pPr>
            <a:lvl5pPr marL="1871980" indent="0">
              <a:buNone/>
              <a:defRPr sz="1640" b="1"/>
            </a:lvl5pPr>
            <a:lvl6pPr marL="2339975" indent="0">
              <a:buNone/>
              <a:defRPr sz="1640" b="1"/>
            </a:lvl6pPr>
            <a:lvl7pPr marL="2807970" indent="0">
              <a:buNone/>
              <a:defRPr sz="1640" b="1"/>
            </a:lvl7pPr>
            <a:lvl8pPr marL="3275965" indent="0">
              <a:buNone/>
              <a:defRPr sz="1640" b="1"/>
            </a:lvl8pPr>
            <a:lvl9pPr marL="3743960" indent="0">
              <a:buNone/>
              <a:defRPr sz="164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67079" y="3503672"/>
            <a:ext cx="4101449" cy="8306763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787288" y="2686770"/>
            <a:ext cx="4101449" cy="72114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4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67995" indent="0">
              <a:buNone/>
              <a:defRPr sz="2045" b="1"/>
            </a:lvl2pPr>
            <a:lvl3pPr marL="935990" indent="0">
              <a:buNone/>
              <a:defRPr sz="1845" b="1"/>
            </a:lvl3pPr>
            <a:lvl4pPr marL="1403985" indent="0">
              <a:buNone/>
              <a:defRPr sz="1640" b="1"/>
            </a:lvl4pPr>
            <a:lvl5pPr marL="1871980" indent="0">
              <a:buNone/>
              <a:defRPr sz="1640" b="1"/>
            </a:lvl5pPr>
            <a:lvl6pPr marL="2339975" indent="0">
              <a:buNone/>
              <a:defRPr sz="1640" b="1"/>
            </a:lvl6pPr>
            <a:lvl7pPr marL="2807970" indent="0">
              <a:buNone/>
              <a:defRPr sz="1640" b="1"/>
            </a:lvl7pPr>
            <a:lvl8pPr marL="3275965" indent="0">
              <a:buNone/>
              <a:defRPr sz="1640" b="1"/>
            </a:lvl8pPr>
            <a:lvl9pPr marL="3743960" indent="0">
              <a:buNone/>
              <a:defRPr sz="164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787288" y="3503672"/>
            <a:ext cx="4101449" cy="8306763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67079" y="1149749"/>
            <a:ext cx="8421236" cy="1333436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67079" y="2939002"/>
            <a:ext cx="4017520" cy="870815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4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875307" y="2939002"/>
            <a:ext cx="4013008" cy="870815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4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857425" y="1728024"/>
            <a:ext cx="801496" cy="9504135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6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702000" y="1728024"/>
            <a:ext cx="7039346" cy="9504135"/>
          </a:xfrm>
        </p:spPr>
        <p:txBody>
          <a:bodyPr vert="eaVert" lIns="46800" tIns="46800" rIns="46800" bIns="46800"/>
          <a:lstStyle>
            <a:lvl1pPr marL="234315" indent="-234315">
              <a:spcAft>
                <a:spcPts val="1000"/>
              </a:spcAft>
              <a:defRPr spc="300"/>
            </a:lvl1pPr>
            <a:lvl2pPr marL="702310" indent="-234315">
              <a:defRPr spc="300"/>
            </a:lvl2pPr>
            <a:lvl3pPr marL="1170305" indent="-234315">
              <a:defRPr spc="300"/>
            </a:lvl3pPr>
            <a:lvl4pPr marL="1638300" indent="-234315">
              <a:defRPr spc="300"/>
            </a:lvl4pPr>
            <a:lvl5pPr marL="2106295" indent="-23431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67079" y="1149749"/>
            <a:ext cx="8421236" cy="1333436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67079" y="2816544"/>
            <a:ext cx="8421236" cy="899389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69843" y="11932894"/>
            <a:ext cx="2072835" cy="598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2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159921" y="11932894"/>
            <a:ext cx="3040157" cy="598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2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815480" y="11932894"/>
            <a:ext cx="2072835" cy="598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2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35990" rtl="0" eaLnBrk="1" fontAlgn="auto" latinLnBrk="0" hangingPunct="1">
        <a:lnSpc>
          <a:spcPct val="100000"/>
        </a:lnSpc>
        <a:spcBef>
          <a:spcPct val="0"/>
        </a:spcBef>
        <a:buNone/>
        <a:defRPr sz="368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34315" indent="-234315" algn="l" defTabSz="93599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702310" indent="-234315" algn="l" defTabSz="93599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47825" algn="l"/>
          <a:tab pos="1647825" algn="l"/>
          <a:tab pos="1647825" algn="l"/>
          <a:tab pos="1647825" algn="l"/>
        </a:tabLst>
        <a:defRPr sz="164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70305" indent="-234315" algn="l" defTabSz="93599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4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38300" indent="-234315" algn="l" defTabSz="93599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106295" indent="-234315" algn="l" defTabSz="93599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74290" indent="-234315" algn="l" defTabSz="935990" rtl="0" eaLnBrk="1" latinLnBrk="0" hangingPunct="1">
        <a:lnSpc>
          <a:spcPct val="90000"/>
        </a:lnSpc>
        <a:spcBef>
          <a:spcPct val="103000"/>
        </a:spcBef>
        <a:buFont typeface="Arial" panose="020B0604020202020204" pitchFamily="34" charset="0"/>
        <a:buChar char="•"/>
        <a:defRPr sz="1845" kern="1200">
          <a:solidFill>
            <a:schemeClr val="tx1"/>
          </a:solidFill>
          <a:latin typeface="+mn-lt"/>
          <a:ea typeface="+mn-ea"/>
          <a:cs typeface="+mn-cs"/>
        </a:defRPr>
      </a:lvl6pPr>
      <a:lvl7pPr marL="3042285" indent="-234315" algn="l" defTabSz="935990" rtl="0" eaLnBrk="1" latinLnBrk="0" hangingPunct="1">
        <a:lnSpc>
          <a:spcPct val="90000"/>
        </a:lnSpc>
        <a:spcBef>
          <a:spcPct val="103000"/>
        </a:spcBef>
        <a:buFont typeface="Arial" panose="020B0604020202020204" pitchFamily="34" charset="0"/>
        <a:buChar char="•"/>
        <a:defRPr sz="1845" kern="1200">
          <a:solidFill>
            <a:schemeClr val="tx1"/>
          </a:solidFill>
          <a:latin typeface="+mn-lt"/>
          <a:ea typeface="+mn-ea"/>
          <a:cs typeface="+mn-cs"/>
        </a:defRPr>
      </a:lvl7pPr>
      <a:lvl8pPr marL="3510280" indent="-234315" algn="l" defTabSz="935990" rtl="0" eaLnBrk="1" latinLnBrk="0" hangingPunct="1">
        <a:lnSpc>
          <a:spcPct val="90000"/>
        </a:lnSpc>
        <a:spcBef>
          <a:spcPct val="103000"/>
        </a:spcBef>
        <a:buFont typeface="Arial" panose="020B0604020202020204" pitchFamily="34" charset="0"/>
        <a:buChar char="•"/>
        <a:defRPr sz="1845" kern="1200">
          <a:solidFill>
            <a:schemeClr val="tx1"/>
          </a:solidFill>
          <a:latin typeface="+mn-lt"/>
          <a:ea typeface="+mn-ea"/>
          <a:cs typeface="+mn-cs"/>
        </a:defRPr>
      </a:lvl8pPr>
      <a:lvl9pPr marL="3978275" indent="-234315" algn="l" defTabSz="935990" rtl="0" eaLnBrk="1" latinLnBrk="0" hangingPunct="1">
        <a:lnSpc>
          <a:spcPct val="90000"/>
        </a:lnSpc>
        <a:spcBef>
          <a:spcPct val="103000"/>
        </a:spcBef>
        <a:buFont typeface="Arial" panose="020B0604020202020204" pitchFamily="34" charset="0"/>
        <a:buChar char="•"/>
        <a:defRPr sz="18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35990" rtl="0" eaLnBrk="1" latinLnBrk="0" hangingPunct="1">
        <a:defRPr sz="1845" kern="1200">
          <a:solidFill>
            <a:schemeClr val="tx1"/>
          </a:solidFill>
          <a:latin typeface="+mn-lt"/>
          <a:ea typeface="+mn-ea"/>
          <a:cs typeface="+mn-cs"/>
        </a:defRPr>
      </a:lvl1pPr>
      <a:lvl2pPr marL="467995" algn="l" defTabSz="935990" rtl="0" eaLnBrk="1" latinLnBrk="0" hangingPunct="1">
        <a:defRPr sz="1845" kern="1200">
          <a:solidFill>
            <a:schemeClr val="tx1"/>
          </a:solidFill>
          <a:latin typeface="+mn-lt"/>
          <a:ea typeface="+mn-ea"/>
          <a:cs typeface="+mn-cs"/>
        </a:defRPr>
      </a:lvl2pPr>
      <a:lvl3pPr marL="935990" algn="l" defTabSz="935990" rtl="0" eaLnBrk="1" latinLnBrk="0" hangingPunct="1">
        <a:defRPr sz="1845" kern="1200">
          <a:solidFill>
            <a:schemeClr val="tx1"/>
          </a:solidFill>
          <a:latin typeface="+mn-lt"/>
          <a:ea typeface="+mn-ea"/>
          <a:cs typeface="+mn-cs"/>
        </a:defRPr>
      </a:lvl3pPr>
      <a:lvl4pPr marL="1403985" algn="l" defTabSz="935990" rtl="0" eaLnBrk="1" latinLnBrk="0" hangingPunct="1">
        <a:defRPr sz="1845" kern="1200">
          <a:solidFill>
            <a:schemeClr val="tx1"/>
          </a:solidFill>
          <a:latin typeface="+mn-lt"/>
          <a:ea typeface="+mn-ea"/>
          <a:cs typeface="+mn-cs"/>
        </a:defRPr>
      </a:lvl4pPr>
      <a:lvl5pPr marL="1871980" algn="l" defTabSz="935990" rtl="0" eaLnBrk="1" latinLnBrk="0" hangingPunct="1">
        <a:defRPr sz="1845" kern="1200">
          <a:solidFill>
            <a:schemeClr val="tx1"/>
          </a:solidFill>
          <a:latin typeface="+mn-lt"/>
          <a:ea typeface="+mn-ea"/>
          <a:cs typeface="+mn-cs"/>
        </a:defRPr>
      </a:lvl5pPr>
      <a:lvl6pPr marL="2339975" algn="l" defTabSz="935990" rtl="0" eaLnBrk="1" latinLnBrk="0" hangingPunct="1">
        <a:defRPr sz="1845" kern="1200">
          <a:solidFill>
            <a:schemeClr val="tx1"/>
          </a:solidFill>
          <a:latin typeface="+mn-lt"/>
          <a:ea typeface="+mn-ea"/>
          <a:cs typeface="+mn-cs"/>
        </a:defRPr>
      </a:lvl6pPr>
      <a:lvl7pPr marL="2807970" algn="l" defTabSz="935990" rtl="0" eaLnBrk="1" latinLnBrk="0" hangingPunct="1">
        <a:defRPr sz="1845" kern="1200">
          <a:solidFill>
            <a:schemeClr val="tx1"/>
          </a:solidFill>
          <a:latin typeface="+mn-lt"/>
          <a:ea typeface="+mn-ea"/>
          <a:cs typeface="+mn-cs"/>
        </a:defRPr>
      </a:lvl7pPr>
      <a:lvl8pPr marL="3275965" algn="l" defTabSz="935990" rtl="0" eaLnBrk="1" latinLnBrk="0" hangingPunct="1">
        <a:defRPr sz="1845" kern="1200">
          <a:solidFill>
            <a:schemeClr val="tx1"/>
          </a:solidFill>
          <a:latin typeface="+mn-lt"/>
          <a:ea typeface="+mn-ea"/>
          <a:cs typeface="+mn-cs"/>
        </a:defRPr>
      </a:lvl8pPr>
      <a:lvl9pPr marL="3743960" algn="l" defTabSz="935990" rtl="0" eaLnBrk="1" latinLnBrk="0" hangingPunct="1">
        <a:defRPr sz="18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image" Target="../media/image13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2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77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2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tags" Target="../tags/tag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oal_mixing_machine"/>
          <p:cNvPicPr>
            <a:picLocks noChangeAspect="1"/>
          </p:cNvPicPr>
          <p:nvPr/>
        </p:nvPicPr>
        <p:blipFill>
          <a:blip r:embed="rId1"/>
          <a:srcRect l="8223" t="2406" r="5977" b="12900"/>
          <a:stretch>
            <a:fillRect/>
          </a:stretch>
        </p:blipFill>
        <p:spPr>
          <a:xfrm>
            <a:off x="635" y="2736850"/>
            <a:ext cx="9359265" cy="69284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383915" y="10832465"/>
            <a:ext cx="2413635" cy="382905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1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ans" panose="00000500000000000000" charset="-122"/>
                <a:ea typeface="MiSans" panose="00000500000000000000" charset="-122"/>
                <a:cs typeface="Cascadia Code SemiBold" panose="020B0609020000020004" charset="0"/>
              </a:rPr>
              <a:t>DRUM REELING CABLE</a:t>
            </a:r>
            <a:endParaRPr lang="en-US" altLang="zh-CN" sz="16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Sans" panose="00000500000000000000" charset="-122"/>
              <a:ea typeface="MiSans" panose="00000500000000000000" charset="-122"/>
              <a:cs typeface="Cascadia Code SemiBold" panose="020B06090200000200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86760" y="10079990"/>
            <a:ext cx="3421380" cy="6451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600" b="1" kern="15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latin typeface="MiSans" panose="00000500000000000000" charset="-122"/>
                <a:ea typeface="MiSans" panose="00000500000000000000" charset="-122"/>
              </a:rPr>
              <a:t>卷筒卷盘电缆</a:t>
            </a:r>
            <a:endParaRPr lang="zh-CN" altLang="en-US" sz="3600" b="1" kern="15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MiSans" panose="00000500000000000000" charset="-122"/>
              <a:ea typeface="MiSans" panose="000005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127875" y="12456160"/>
            <a:ext cx="21316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/>
            <a:r>
              <a:rPr lang="en-US" altLang="zh-CN">
                <a:latin typeface="MiSans" panose="00000500000000000000" charset="-122"/>
                <a:ea typeface="MiSans" panose="00000500000000000000" charset="-122"/>
              </a:rPr>
              <a:t>www.shwcxl.com</a:t>
            </a:r>
            <a:endParaRPr lang="en-US" altLang="zh-CN">
              <a:latin typeface="MiSans" panose="00000500000000000000" charset="-122"/>
              <a:ea typeface="MiSans" panose="000005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6510" y="1800225"/>
            <a:ext cx="7997190" cy="3175000"/>
          </a:xfrm>
          <a:prstGeom prst="rect">
            <a:avLst/>
          </a:prstGeom>
        </p:spPr>
        <p:txBody>
          <a:bodyPr wrap="square">
            <a:noAutofit/>
          </a:bodyPr>
          <a:p>
            <a:pPr algn="l"/>
            <a:r>
              <a:rPr lang="zh-CN" altLang="en-US" sz="2400"/>
              <a:t>十余年前，我们洞察到港口、起重等重型机械领域，对卷筒电缆的特殊需求</a:t>
            </a:r>
            <a:r>
              <a:rPr lang="en-US" altLang="zh-CN" sz="2400"/>
              <a:t>——</a:t>
            </a:r>
            <a:r>
              <a:rPr lang="zh-CN" altLang="en-US" sz="2400"/>
              <a:t>高频卷绕、反复弯折、抗拉耐磨，以及户外复杂工况下的耐候、使用寿命、抗干扰能力，成为行业痛点。</a:t>
            </a:r>
            <a:br>
              <a:rPr lang="zh-CN" altLang="en-US" sz="2400"/>
            </a:br>
            <a:br>
              <a:rPr lang="zh-CN" altLang="en-US" sz="2400"/>
            </a:br>
            <a:r>
              <a:rPr lang="zh-CN" altLang="en-US" sz="2400"/>
              <a:t>专注于特种卷筒电缆的研发、生产与销售，开启了十年深耕特种线缆的征程。</a:t>
            </a:r>
            <a:endParaRPr lang="zh-CN" altLang="en-US" sz="240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80135" y="72390"/>
            <a:ext cx="4763135" cy="1279525"/>
          </a:xfrm>
        </p:spPr>
        <p:txBody>
          <a:bodyPr>
            <a:normAutofit/>
          </a:bodyPr>
          <a:p>
            <a:pPr>
              <a:lnSpc>
                <a:spcPct val="150000"/>
              </a:lnSpc>
            </a:pPr>
            <a:r>
              <a:rPr lang="en-US" altLang="zh-CN" sz="311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PUR</a:t>
            </a:r>
            <a:r>
              <a:rPr lang="zh-CN" altLang="en-US" sz="311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多芯控制</a:t>
            </a:r>
            <a:r>
              <a:rPr lang="zh-CN" altLang="en-US" sz="311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卷筒电缆</a:t>
            </a:r>
            <a:br>
              <a:rPr lang="en-US" altLang="zh-CN" sz="311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DRUM REELING CABLE</a:t>
            </a:r>
            <a:endParaRPr lang="en-US" altLang="zh-CN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 descr="卷筒卷盘素材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390" y="78740"/>
            <a:ext cx="1260000" cy="1260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0045" y="5400040"/>
            <a:ext cx="4605655" cy="633920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>
                <a:solidFill>
                  <a:srgbClr val="1F2329"/>
                </a:solidFill>
                <a:sym typeface="+mn-ea"/>
              </a:rPr>
              <a:t>特性参数</a:t>
            </a:r>
            <a:br>
              <a:rPr lang="zh-CN" altLang="en-US" sz="1200" b="1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专为垂直卷绕应用（如用于吊具）设计的重型柔性电缆；例如港口起重机、集装箱起重机、输送带、装卸设备以及承受高机械应力的其他应用场合中的电缆卷绕卷筒。</a:t>
            </a:r>
            <a:endParaRPr lang="zh-CN" altLang="en-US" sz="1200">
              <a:solidFill>
                <a:srgbClr val="1F2329"/>
              </a:solidFill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>
                <a:solidFill>
                  <a:srgbClr val="1F2329"/>
                </a:solidFill>
                <a:sym typeface="+mn-ea"/>
              </a:rPr>
              <a:t>PUR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护套提供优异的抗拉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耐磨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耐撕裂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耐油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防水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抗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UV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等特性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阻燃：符合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IEC 60332-1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   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endParaRPr lang="zh-CN" altLang="en-US" sz="1200">
              <a:solidFill>
                <a:srgbClr val="1F2329"/>
              </a:solidFill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>
                <a:solidFill>
                  <a:srgbClr val="1F2329"/>
                </a:solidFill>
                <a:sym typeface="+mn-ea"/>
              </a:rPr>
              <a:t>机械承载能力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弯曲半径：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8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×</a:t>
            </a:r>
            <a:r>
              <a:rPr lang="en-US" altLang="en-US" sz="1200">
                <a:solidFill>
                  <a:srgbClr val="1F2329"/>
                </a:solidFill>
                <a:sym typeface="+mn-ea"/>
              </a:rPr>
              <a:t>Ø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电缆外径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行走速度高达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90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米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/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分的所有水平运行机械</a:t>
            </a:r>
            <a:endParaRPr lang="zh-CN" altLang="en-US" sz="1200" b="0">
              <a:solidFill>
                <a:srgbClr val="1F2329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rgbClr val="1F2329"/>
                </a:solidFill>
                <a:sym typeface="+mn-ea"/>
              </a:rPr>
              <a:t>运行速度：水平最高 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240m/min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，垂直最高 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160 m/min</a:t>
            </a: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 b="1">
                <a:solidFill>
                  <a:srgbClr val="1F2329"/>
                </a:solidFill>
                <a:sym typeface="+mn-ea"/>
              </a:rPr>
              <a:t>环境温度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：</a:t>
            </a: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工作温度： 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-40℃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～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+90℃ </a:t>
            </a:r>
            <a:endParaRPr lang="zh-CN" altLang="en-US" sz="1200" b="0">
              <a:solidFill>
                <a:srgbClr val="1F2329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rgbClr val="1F2329"/>
                </a:solidFill>
                <a:sym typeface="+mn-ea"/>
              </a:rPr>
              <a:t>耐低温性能优异，可长期低温状态下适用</a:t>
            </a:r>
            <a:endParaRPr lang="en-US" altLang="zh-CN" sz="1200" b="0">
              <a:solidFill>
                <a:srgbClr val="1F2329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1">
                <a:solidFill>
                  <a:srgbClr val="1F2329"/>
                </a:solidFill>
              </a:rPr>
              <a:t>电气性能</a:t>
            </a:r>
            <a:br>
              <a:rPr lang="zh-CN" altLang="en-US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额定电压：</a:t>
            </a:r>
            <a:r>
              <a:rPr lang="en-US" altLang="zh-CN" sz="1200" b="0">
                <a:solidFill>
                  <a:srgbClr val="1F2329"/>
                </a:solidFill>
              </a:rPr>
              <a:t> 450/750V 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en-US" altLang="zh-CN" sz="1200" b="0">
                <a:solidFill>
                  <a:srgbClr val="1F2329"/>
                </a:solidFill>
              </a:rPr>
              <a:t>                  600/1000 V 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最大交流</a:t>
            </a:r>
            <a:r>
              <a:rPr lang="en-US" altLang="zh-CN" sz="1200" b="0">
                <a:solidFill>
                  <a:srgbClr val="1F2329"/>
                </a:solidFill>
              </a:rPr>
              <a:t>AC</a:t>
            </a:r>
            <a:r>
              <a:rPr lang="zh-CN" altLang="en-US" sz="1200" b="0">
                <a:solidFill>
                  <a:srgbClr val="1F2329"/>
                </a:solidFill>
              </a:rPr>
              <a:t>电压</a:t>
            </a:r>
            <a:r>
              <a:rPr lang="en-US" altLang="zh-CN" sz="1200" b="0">
                <a:solidFill>
                  <a:srgbClr val="1F2329"/>
                </a:solidFill>
              </a:rPr>
              <a:t>:0.7/1.2KV</a:t>
            </a:r>
            <a:br>
              <a:rPr lang="zh-CN" altLang="en-US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最大直流</a:t>
            </a:r>
            <a:r>
              <a:rPr lang="en-US" altLang="zh-CN" sz="1200" b="0">
                <a:solidFill>
                  <a:srgbClr val="1F2329"/>
                </a:solidFill>
              </a:rPr>
              <a:t>DC</a:t>
            </a:r>
            <a:r>
              <a:rPr lang="zh-CN" altLang="en-US" sz="1200" b="0">
                <a:solidFill>
                  <a:srgbClr val="1F2329"/>
                </a:solidFill>
              </a:rPr>
              <a:t>电压</a:t>
            </a:r>
            <a:r>
              <a:rPr lang="en-US" altLang="zh-CN" sz="1200" b="0">
                <a:solidFill>
                  <a:srgbClr val="1F2329"/>
                </a:solidFill>
              </a:rPr>
              <a:t>: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0.9/1.8KV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测试电压：</a:t>
            </a:r>
            <a:r>
              <a:rPr lang="en-US" altLang="zh-CN" sz="1200" b="0">
                <a:solidFill>
                  <a:srgbClr val="1F2329"/>
                </a:solidFill>
              </a:rPr>
              <a:t>3.0KV 5 Min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测试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根据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IEC 60502-1 </a:t>
            </a:r>
            <a:endParaRPr lang="zh-CN" altLang="en-US" sz="1200" b="0">
              <a:solidFill>
                <a:srgbClr val="1F2329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0045" y="1656080"/>
            <a:ext cx="629285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>
                <a:latin typeface="MiSans" panose="00000500000000000000" charset="-122"/>
                <a:ea typeface="MiSans" panose="00000500000000000000" charset="-122"/>
                <a:cs typeface="Bahnschrift SemiBold" panose="020B0502040204020203" charset="0"/>
                <a:sym typeface="+mn-ea"/>
              </a:rPr>
              <a:t>WEICHEN FLEX-PUR NF550</a:t>
            </a:r>
            <a:endParaRPr lang="en-US" altLang="zh-CN" sz="2800" b="1">
              <a:latin typeface="MiSans" panose="00000500000000000000" charset="-122"/>
              <a:ea typeface="MiSans" panose="00000500000000000000" charset="-122"/>
              <a:cs typeface="Bahnschrift SemiBold" panose="020B0502040204020203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79950" y="2901315"/>
            <a:ext cx="3931285" cy="1383665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zh-CN" altLang="en-US" sz="1200" b="1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产品结构</a:t>
            </a:r>
            <a:endParaRPr lang="en-US" altLang="zh-CN" sz="1200" b="1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  <a:sym typeface="+mn-ea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1.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精细无氧铜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导体，第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5/6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类，符合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 VDE 0295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标准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2.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特种高强度聚合物（绝缘层）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3.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抗拉加强芯，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中心支撑件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4.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内护套：特殊聚乙烯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混合材料</a:t>
            </a:r>
            <a:endParaRPr lang="en-US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5.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抗拉扭转编织层：嵌入在内护套与外护套之间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6.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外护套：高品质进口品牌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耐磨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PUR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护套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 </a:t>
            </a:r>
            <a:endParaRPr lang="en-US" altLang="zh-CN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170" y="2867025"/>
            <a:ext cx="1440000" cy="1417866"/>
          </a:xfrm>
          <a:prstGeom prst="rect">
            <a:avLst/>
          </a:prstGeom>
        </p:spPr>
      </p:pic>
      <p:grpSp>
        <p:nvGrpSpPr>
          <p:cNvPr id="40" name="组合 39"/>
          <p:cNvGrpSpPr/>
          <p:nvPr/>
        </p:nvGrpSpPr>
        <p:grpSpPr>
          <a:xfrm>
            <a:off x="2879725" y="4695190"/>
            <a:ext cx="7230745" cy="7743825"/>
            <a:chOff x="4876" y="6576"/>
            <a:chExt cx="9986" cy="10232"/>
          </a:xfrm>
        </p:grpSpPr>
        <p:pic>
          <p:nvPicPr>
            <p:cNvPr id="19" name="图片 18" descr="生成图片并延长电缆 - 副本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6" y="6576"/>
              <a:ext cx="9987" cy="10232"/>
            </a:xfrm>
            <a:prstGeom prst="rect">
              <a:avLst/>
            </a:prstGeom>
          </p:spPr>
        </p:pic>
        <p:sp>
          <p:nvSpPr>
            <p:cNvPr id="34" name="椭圆 33"/>
            <p:cNvSpPr/>
            <p:nvPr/>
          </p:nvSpPr>
          <p:spPr>
            <a:xfrm>
              <a:off x="9750" y="7144"/>
              <a:ext cx="340" cy="340"/>
            </a:xfrm>
            <a:prstGeom prst="ellipse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3</a:t>
              </a:r>
              <a:endParaRPr lang="en-US" altLang="zh-CN"/>
            </a:p>
          </p:txBody>
        </p:sp>
        <p:sp>
          <p:nvSpPr>
            <p:cNvPr id="35" name="椭圆 34"/>
            <p:cNvSpPr/>
            <p:nvPr/>
          </p:nvSpPr>
          <p:spPr>
            <a:xfrm>
              <a:off x="9606" y="8504"/>
              <a:ext cx="340" cy="340"/>
            </a:xfrm>
            <a:prstGeom prst="ellipse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2</a:t>
              </a:r>
              <a:endParaRPr lang="en-US" altLang="zh-CN"/>
            </a:p>
          </p:txBody>
        </p:sp>
        <p:sp>
          <p:nvSpPr>
            <p:cNvPr id="36" name="椭圆 35"/>
            <p:cNvSpPr/>
            <p:nvPr/>
          </p:nvSpPr>
          <p:spPr>
            <a:xfrm>
              <a:off x="10137" y="7824"/>
              <a:ext cx="340" cy="340"/>
            </a:xfrm>
            <a:prstGeom prst="ellipse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1</a:t>
              </a:r>
              <a:endParaRPr lang="en-US" altLang="zh-CN"/>
            </a:p>
          </p:txBody>
        </p:sp>
        <p:sp>
          <p:nvSpPr>
            <p:cNvPr id="37" name="椭圆 36"/>
            <p:cNvSpPr/>
            <p:nvPr/>
          </p:nvSpPr>
          <p:spPr>
            <a:xfrm>
              <a:off x="10204" y="11226"/>
              <a:ext cx="340" cy="340"/>
            </a:xfrm>
            <a:prstGeom prst="ellipse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4</a:t>
              </a:r>
              <a:endParaRPr lang="en-US" altLang="zh-CN"/>
            </a:p>
          </p:txBody>
        </p:sp>
        <p:sp>
          <p:nvSpPr>
            <p:cNvPr id="38" name="椭圆 37"/>
            <p:cNvSpPr/>
            <p:nvPr/>
          </p:nvSpPr>
          <p:spPr>
            <a:xfrm>
              <a:off x="9266" y="11679"/>
              <a:ext cx="340" cy="340"/>
            </a:xfrm>
            <a:prstGeom prst="ellipse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5</a:t>
              </a:r>
              <a:endParaRPr lang="en-US" altLang="zh-CN"/>
            </a:p>
          </p:txBody>
        </p:sp>
        <p:sp>
          <p:nvSpPr>
            <p:cNvPr id="39" name="椭圆 38"/>
            <p:cNvSpPr/>
            <p:nvPr/>
          </p:nvSpPr>
          <p:spPr>
            <a:xfrm>
              <a:off x="10477" y="12813"/>
              <a:ext cx="340" cy="340"/>
            </a:xfrm>
            <a:prstGeom prst="ellipse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6</a:t>
              </a:r>
              <a:endParaRPr lang="en-US" altLang="zh-CN"/>
            </a:p>
          </p:txBody>
        </p:sp>
      </p:grpSp>
      <p:pic>
        <p:nvPicPr>
          <p:cNvPr id="7" name="图片 6" descr="180x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3450" y="12600305"/>
            <a:ext cx="806450" cy="2686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945" y="12037695"/>
            <a:ext cx="1188000" cy="71404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1980" y="12037695"/>
            <a:ext cx="1188000" cy="713306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119495" y="215900"/>
            <a:ext cx="31184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https://www.shwcxl.com</a:t>
            </a:r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800" y="2879725"/>
            <a:ext cx="1440000" cy="1449213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图片 13" descr="R-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0175" y="10498455"/>
            <a:ext cx="2588240" cy="1944000"/>
          </a:xfrm>
          <a:prstGeom prst="rect">
            <a:avLst/>
          </a:prstGeom>
        </p:spPr>
      </p:pic>
      <p:pic>
        <p:nvPicPr>
          <p:cNvPr id="15" name="图片 14" descr="卷轴弹簧电缆 (5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060" y="10498455"/>
            <a:ext cx="2592000" cy="1944000"/>
          </a:xfrm>
          <a:prstGeom prst="rect">
            <a:avLst/>
          </a:prstGeom>
        </p:spPr>
      </p:pic>
      <p:pic>
        <p:nvPicPr>
          <p:cNvPr id="17" name="图片 16" descr="卷筒卷盘素材 (3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35" y="10498455"/>
            <a:ext cx="2590956" cy="1944000"/>
          </a:xfrm>
          <a:prstGeom prst="rect">
            <a:avLst/>
          </a:prstGeom>
        </p:spPr>
      </p:pic>
      <p:graphicFrame>
        <p:nvGraphicFramePr>
          <p:cNvPr id="4" name="表格 3"/>
          <p:cNvGraphicFramePr/>
          <p:nvPr>
            <p:custDataLst>
              <p:tags r:id="rId4"/>
            </p:custDataLst>
          </p:nvPr>
        </p:nvGraphicFramePr>
        <p:xfrm>
          <a:off x="295910" y="0"/>
          <a:ext cx="8716645" cy="9674860"/>
        </p:xfrm>
        <a:graphic>
          <a:graphicData uri="http://schemas.openxmlformats.org/drawingml/2006/table">
            <a:tbl>
              <a:tblPr firstRow="1" bandRow="1">
                <a:tableStyleId>{81687BB6-0B99-4FCF-ADB9-65E3237C25B4}</a:tableStyleId>
              </a:tblPr>
              <a:tblGrid>
                <a:gridCol w="972820"/>
                <a:gridCol w="1215390"/>
                <a:gridCol w="1473200"/>
                <a:gridCol w="1348740"/>
                <a:gridCol w="1350010"/>
                <a:gridCol w="1349375"/>
                <a:gridCol w="1007110"/>
              </a:tblGrid>
              <a:tr h="769620">
                <a:tc gridSpan="7"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200" spc="200" baseline="0" dirty="0">
                          <a:uFillTx/>
                        </a:rPr>
                        <a:t>Order information</a:t>
                      </a:r>
                      <a:endParaRPr lang="en-US" altLang="zh-CN" sz="1200" spc="200" baseline="0" dirty="0">
                        <a:uFillTx/>
                      </a:endParaRPr>
                    </a:p>
                  </a:txBody>
                  <a:tcPr marL="88900" marR="88900" marT="47625" marB="47625" anchor="ctr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 marL="215900" marR="215900" marT="57150" marB="57150" anchor="ctr"/>
                </a:tc>
              </a:tr>
              <a:tr h="569595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baseline="0" dirty="0">
                          <a:uFillTx/>
                        </a:rPr>
                        <a:t>编号</a:t>
                      </a:r>
                      <a:endParaRPr lang="zh-CN" altLang="en-US" sz="10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baseline="0" dirty="0">
                          <a:uFillTx/>
                        </a:rPr>
                        <a:t>规格和截面积</a:t>
                      </a:r>
                      <a:endParaRPr lang="zh-CN" altLang="en-US" sz="1000" spc="200" baseline="0" dirty="0">
                        <a:uFillTx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baseline="0" dirty="0">
                          <a:uFillTx/>
                        </a:rPr>
                        <a:t>(mm2)</a:t>
                      </a:r>
                      <a:endParaRPr lang="en-US" altLang="zh-CN" sz="10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baseline="0" dirty="0">
                          <a:uFillTx/>
                        </a:rPr>
                        <a:t>外径</a:t>
                      </a:r>
                      <a:r>
                        <a:rPr lang="en-US" altLang="zh-CN" sz="1000" spc="200" baseline="0" dirty="0">
                          <a:uFillTx/>
                        </a:rPr>
                        <a:t> OD</a:t>
                      </a:r>
                      <a:endParaRPr lang="zh-CN" altLang="en-US" sz="1000" spc="200" baseline="0" dirty="0">
                        <a:uFillTx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最小</a:t>
                      </a:r>
                      <a:endParaRPr lang="zh-CN" altLang="en-US" sz="1000" spc="200" baseline="0" dirty="0">
                        <a:uFillTx/>
                        <a:sym typeface="+mn-ea"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(mm)</a:t>
                      </a:r>
                      <a:endParaRPr lang="en-US" altLang="zh-CN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外径</a:t>
                      </a:r>
                      <a:r>
                        <a:rPr lang="en-US" altLang="zh-CN" sz="1000" spc="200" dirty="0">
                          <a:uFillTx/>
                          <a:sym typeface="+mn-ea"/>
                        </a:rPr>
                        <a:t> OD</a:t>
                      </a:r>
                      <a:endParaRPr lang="zh-CN" altLang="en-US" sz="1000" spc="200" baseline="0" dirty="0">
                        <a:uFillTx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最大</a:t>
                      </a:r>
                      <a:endParaRPr lang="zh-CN" altLang="en-US" sz="1000" spc="200" baseline="0" dirty="0">
                        <a:uFillTx/>
                        <a:sym typeface="+mn-ea"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(mm)</a:t>
                      </a:r>
                      <a:endParaRPr lang="en-US" altLang="zh-CN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20</a:t>
                      </a:r>
                      <a:r>
                        <a:rPr lang="zh-CN" altLang="en-US" sz="1000" spc="200" dirty="0">
                          <a:uFillTx/>
                          <a:sym typeface="+mn-ea"/>
                        </a:rPr>
                        <a:t>°</a:t>
                      </a:r>
                      <a:r>
                        <a:rPr lang="en-US" altLang="zh-CN" sz="1000" spc="200" dirty="0">
                          <a:uFillTx/>
                          <a:sym typeface="+mn-ea"/>
                        </a:rPr>
                        <a:t>C</a:t>
                      </a:r>
                      <a:r>
                        <a:rPr lang="zh-CN" altLang="en-US" sz="1000" spc="200" dirty="0">
                          <a:uFillTx/>
                          <a:sym typeface="+mn-ea"/>
                        </a:rPr>
                        <a:t>时导体最大直流电阻（</a:t>
                      </a:r>
                      <a:r>
                        <a:rPr lang="en-US" altLang="zh-CN" sz="1000" spc="200" dirty="0">
                          <a:uFillTx/>
                          <a:sym typeface="+mn-ea"/>
                        </a:rPr>
                        <a:t>Ω/Km</a:t>
                      </a:r>
                      <a:r>
                        <a:rPr lang="zh-CN" altLang="en-US" sz="1000" spc="200" dirty="0">
                          <a:uFillTx/>
                          <a:sym typeface="+mn-ea"/>
                        </a:rPr>
                        <a:t>）</a:t>
                      </a:r>
                      <a:endParaRPr lang="zh-CN" altLang="en-US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近似重量</a:t>
                      </a:r>
                      <a:endParaRPr lang="zh-CN" altLang="en-US" sz="1000" spc="200" dirty="0">
                        <a:uFillTx/>
                        <a:sym typeface="+mn-ea"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KG/KM</a:t>
                      </a:r>
                      <a:endParaRPr lang="en-US" altLang="zh-CN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最大允许拉力</a:t>
                      </a:r>
                      <a:endParaRPr lang="zh-CN" altLang="en-US" sz="1000" spc="200" baseline="0" dirty="0">
                        <a:uFillTx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 (N)</a:t>
                      </a:r>
                      <a:endParaRPr lang="en-US" altLang="zh-CN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</a:tr>
              <a:tr h="40830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baseline="0" dirty="0">
                          <a:uFillTx/>
                        </a:rPr>
                        <a:t>550-1</a:t>
                      </a:r>
                      <a:endParaRPr lang="en-US" altLang="zh-CN" sz="9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7G 1.5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13.5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15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13.3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300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7020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550-2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12G 1.5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19.4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20.9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13.3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 baseline="0" dirty="0">
                          <a:uFillTx/>
                        </a:rPr>
                        <a:t>475</a:t>
                      </a: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4734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550-3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18G 1.5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 baseline="0">
                          <a:uFillTx/>
                        </a:rPr>
                        <a:t>24.6</a:t>
                      </a: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 baseline="0">
                          <a:uFillTx/>
                        </a:rPr>
                        <a:t>26.1</a:t>
                      </a: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>
                          <a:uFillTx/>
                        </a:rPr>
                        <a:t>13.3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 baseline="0">
                          <a:uFillTx/>
                        </a:rPr>
                        <a:t>708</a:t>
                      </a: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3210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550-4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24G 1.5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27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 baseline="0" dirty="0">
                          <a:uFillTx/>
                        </a:rPr>
                        <a:t>28.5</a:t>
                      </a: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13.3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 baseline="0" dirty="0">
                          <a:uFillTx/>
                        </a:rPr>
                        <a:t>873</a:t>
                      </a: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28956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550-5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30G 1.5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>
                          <a:uFillTx/>
                        </a:rPr>
                        <a:t>29.5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 baseline="0">
                          <a:uFillTx/>
                        </a:rPr>
                        <a:t>31</a:t>
                      </a: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13.3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>
                          <a:uFillTx/>
                        </a:rPr>
                        <a:t>1050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0861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550-6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36G 1.5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13.3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0861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baseline="0" dirty="0">
                          <a:uFillTx/>
                        </a:rPr>
                        <a:t>550-7</a:t>
                      </a:r>
                      <a:endParaRPr lang="en-US" altLang="zh-CN" sz="9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7G 2.5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>
                          <a:uFillTx/>
                          <a:sym typeface="+mn-ea"/>
                        </a:rPr>
                        <a:t>17.1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>
                          <a:uFillTx/>
                          <a:sym typeface="+mn-ea"/>
                        </a:rPr>
                        <a:t>18.6</a:t>
                      </a: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7.98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>
                          <a:uFillTx/>
                        </a:rPr>
                        <a:t>420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0988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550-8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12G 2.5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23.5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25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7.98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692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550-9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18G 2.5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29.3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30.8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7.98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1010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550-10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24G 2.5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33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34.5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7.98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1311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550-11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30G 2.5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36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37.5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7.98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1570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550-12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36G 2.5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39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  <a:sym typeface="+mn-ea"/>
                        </a:rPr>
                        <a:t>40.5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7.98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1815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550-13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42G 2.5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44.2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45.7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7.98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2232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550-14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54G 2.5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7.98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1750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50673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</a:tbl>
          </a:graphicData>
        </a:graphic>
      </p:graphicFrame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80135" y="72390"/>
            <a:ext cx="4763135" cy="1279525"/>
          </a:xfrm>
        </p:spPr>
        <p:txBody>
          <a:bodyPr>
            <a:normAutofit/>
          </a:bodyPr>
          <a:p>
            <a:pPr>
              <a:lnSpc>
                <a:spcPct val="150000"/>
              </a:lnSpc>
            </a:pPr>
            <a:r>
              <a:rPr lang="zh-CN" altLang="en-US" sz="3110" b="1">
                <a:latin typeface="MiSans Bold" panose="00000800000000000000" charset="-122"/>
                <a:ea typeface="MiSans Bold" panose="00000800000000000000" charset="-122"/>
                <a:cs typeface="Bahnschrift SemiBold" panose="020B0502040204020203" charset="0"/>
              </a:rPr>
              <a:t>光纤复合卷筒电缆</a:t>
            </a:r>
            <a:br>
              <a:rPr lang="en-US" altLang="zh-CN" sz="3110">
                <a:latin typeface="MiSans Bold" panose="00000800000000000000" charset="-122"/>
                <a:ea typeface="MiSans Bold" panose="00000800000000000000" charset="-122"/>
                <a:cs typeface="Bahnschrift SemiBold" panose="020B0502040204020203" charset="0"/>
              </a:rPr>
            </a:br>
            <a:r>
              <a:rPr lang="en-US" altLang="zh-CN" sz="2000">
                <a:latin typeface="MiSans Bold" panose="00000800000000000000" charset="-122"/>
                <a:ea typeface="MiSans Bold" panose="00000800000000000000" charset="-122"/>
                <a:cs typeface="Bahnschrift SemiBold" panose="020B0502040204020203" charset="0"/>
              </a:rPr>
              <a:t>DRUM REELING CABLE</a:t>
            </a:r>
            <a:endParaRPr lang="en-US" altLang="zh-CN" sz="2000">
              <a:latin typeface="MiSans Bold" panose="00000800000000000000" charset="-122"/>
              <a:ea typeface="MiSans Bold" panose="00000800000000000000" charset="-122"/>
              <a:cs typeface="Bahnschrift SemiBold" panose="020B0502040204020203" charset="0"/>
            </a:endParaRPr>
          </a:p>
        </p:txBody>
      </p:sp>
      <p:pic>
        <p:nvPicPr>
          <p:cNvPr id="4" name="图片 3" descr="卷筒卷盘素材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390" y="78740"/>
            <a:ext cx="1260000" cy="1260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0045" y="5400040"/>
            <a:ext cx="4605655" cy="633920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>
                <a:solidFill>
                  <a:srgbClr val="1F2329"/>
                </a:solidFill>
                <a:sym typeface="+mn-ea"/>
              </a:rPr>
              <a:t>特性参数</a:t>
            </a:r>
            <a:br>
              <a:rPr lang="zh-CN" altLang="en-US" sz="1200" b="1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专为垂直卷绕应用（如用于吊具）设计的重型柔性电缆；例如港口起重机、集装箱起重机、输送带、装卸设备以及承受高机械应力的其他应用场合中的电缆卷绕卷筒。</a:t>
            </a:r>
            <a:endParaRPr lang="zh-CN" altLang="en-US" sz="1200">
              <a:solidFill>
                <a:srgbClr val="1F2329"/>
              </a:solidFill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>
                <a:solidFill>
                  <a:srgbClr val="1F2329"/>
                </a:solidFill>
                <a:sym typeface="+mn-ea"/>
              </a:rPr>
              <a:t>PUR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护套提供优异的抗拉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耐磨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耐撕裂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防水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抗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UV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等特性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阻燃：符合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IEC 60332-1    </a:t>
            </a: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耐油：符合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EN60811-404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endParaRPr lang="zh-CN" altLang="en-US" sz="1200">
              <a:solidFill>
                <a:srgbClr val="1F2329"/>
              </a:solidFill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>
                <a:solidFill>
                  <a:srgbClr val="1F2329"/>
                </a:solidFill>
                <a:sym typeface="+mn-ea"/>
              </a:rPr>
              <a:t>机械承载能力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弯曲半径：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8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×</a:t>
            </a:r>
            <a:r>
              <a:rPr lang="en-US" altLang="en-US" sz="1200">
                <a:solidFill>
                  <a:srgbClr val="1F2329"/>
                </a:solidFill>
                <a:sym typeface="+mn-ea"/>
              </a:rPr>
              <a:t>Ø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电缆外径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行走速度高达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90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米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/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分的所有水平运行机械</a:t>
            </a:r>
            <a:endParaRPr lang="zh-CN" altLang="en-US" sz="1200" b="0">
              <a:solidFill>
                <a:srgbClr val="1F2329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rgbClr val="1F2329"/>
                </a:solidFill>
                <a:sym typeface="+mn-ea"/>
              </a:rPr>
              <a:t>运行速度：水平最高 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240m/min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，垂直最高 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180 m/min</a:t>
            </a: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 b="1">
                <a:solidFill>
                  <a:srgbClr val="1F2329"/>
                </a:solidFill>
                <a:sym typeface="+mn-ea"/>
              </a:rPr>
              <a:t>环境温度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：</a:t>
            </a: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工作温度： 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-40℃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～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+90℃ </a:t>
            </a:r>
            <a:endParaRPr lang="zh-CN" altLang="en-US" sz="1200" b="0">
              <a:solidFill>
                <a:srgbClr val="1F2329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rgbClr val="1F2329"/>
                </a:solidFill>
                <a:sym typeface="+mn-ea"/>
              </a:rPr>
              <a:t>耐低温性能优异，可长期低温状态下适用</a:t>
            </a:r>
            <a:endParaRPr lang="en-US" altLang="zh-CN" sz="1200" b="0">
              <a:solidFill>
                <a:srgbClr val="1F2329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1">
                <a:solidFill>
                  <a:srgbClr val="1F2329"/>
                </a:solidFill>
              </a:rPr>
              <a:t>电气性能</a:t>
            </a:r>
            <a:br>
              <a:rPr lang="zh-CN" altLang="en-US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额定电压：</a:t>
            </a:r>
            <a:r>
              <a:rPr lang="en-US" altLang="zh-CN" sz="1200" b="0">
                <a:solidFill>
                  <a:srgbClr val="1F2329"/>
                </a:solidFill>
              </a:rPr>
              <a:t> 450/750V 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en-US" altLang="zh-CN" sz="1200" b="0">
                <a:solidFill>
                  <a:srgbClr val="1F2329"/>
                </a:solidFill>
              </a:rPr>
              <a:t>                  600/1000 V 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最大交流</a:t>
            </a:r>
            <a:r>
              <a:rPr lang="en-US" altLang="zh-CN" sz="1200" b="0">
                <a:solidFill>
                  <a:srgbClr val="1F2329"/>
                </a:solidFill>
              </a:rPr>
              <a:t>AC</a:t>
            </a:r>
            <a:r>
              <a:rPr lang="zh-CN" altLang="en-US" sz="1200" b="0">
                <a:solidFill>
                  <a:srgbClr val="1F2329"/>
                </a:solidFill>
              </a:rPr>
              <a:t>电压</a:t>
            </a:r>
            <a:r>
              <a:rPr lang="en-US" altLang="zh-CN" sz="1200" b="0">
                <a:solidFill>
                  <a:srgbClr val="1F2329"/>
                </a:solidFill>
              </a:rPr>
              <a:t>:0.7/1.2KV</a:t>
            </a:r>
            <a:br>
              <a:rPr lang="zh-CN" altLang="en-US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最大直流</a:t>
            </a:r>
            <a:r>
              <a:rPr lang="en-US" altLang="zh-CN" sz="1200" b="0">
                <a:solidFill>
                  <a:srgbClr val="1F2329"/>
                </a:solidFill>
              </a:rPr>
              <a:t>DC</a:t>
            </a:r>
            <a:r>
              <a:rPr lang="zh-CN" altLang="en-US" sz="1200" b="0">
                <a:solidFill>
                  <a:srgbClr val="1F2329"/>
                </a:solidFill>
              </a:rPr>
              <a:t>电压</a:t>
            </a:r>
            <a:r>
              <a:rPr lang="en-US" altLang="zh-CN" sz="1200" b="0">
                <a:solidFill>
                  <a:srgbClr val="1F2329"/>
                </a:solidFill>
              </a:rPr>
              <a:t>: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0.9/1.8KV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测试电压：</a:t>
            </a:r>
            <a:r>
              <a:rPr lang="en-US" altLang="zh-CN" sz="1200" b="0">
                <a:solidFill>
                  <a:srgbClr val="1F2329"/>
                </a:solidFill>
              </a:rPr>
              <a:t>3.0KV 5 Min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测试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根据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IEC 60502-1 </a:t>
            </a:r>
            <a:endParaRPr lang="zh-CN" altLang="en-US" sz="1200" b="0">
              <a:solidFill>
                <a:srgbClr val="1F2329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0045" y="1656080"/>
            <a:ext cx="629285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>
                <a:latin typeface="MiSans" panose="00000500000000000000" charset="-122"/>
                <a:ea typeface="MiSans" panose="00000500000000000000" charset="-122"/>
                <a:cs typeface="Bahnschrift SemiBold" panose="020B0502040204020203" charset="0"/>
                <a:sym typeface="+mn-ea"/>
              </a:rPr>
              <a:t>WEICHEN FLEX-PUR NF550-FO</a:t>
            </a:r>
            <a:endParaRPr lang="en-US" altLang="zh-CN" sz="2800" b="1">
              <a:latin typeface="MiSans" panose="00000500000000000000" charset="-122"/>
              <a:ea typeface="MiSans" panose="00000500000000000000" charset="-122"/>
              <a:cs typeface="Bahnschrift SemiBold" panose="020B0502040204020203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79950" y="2901315"/>
            <a:ext cx="3931285" cy="1383665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zh-CN" altLang="en-US" sz="1200" b="1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产品结构</a:t>
            </a:r>
            <a:endParaRPr lang="en-US" altLang="zh-CN" sz="1200" b="1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  <a:sym typeface="+mn-ea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1.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精细无氧铜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导体，第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5/6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类，符合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 VDE 0295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标准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2.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特种高强度聚合物（绝缘层）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3.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抗拉加强芯，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中心支撑件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4.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内护套：特殊聚乙烯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混合材料</a:t>
            </a:r>
            <a:endParaRPr lang="en-US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5.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抗拉扭转编织层：嵌入在内护套与外护套之间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6.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外护套：高品质进口品牌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耐磨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PUR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护套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 </a:t>
            </a:r>
            <a:endParaRPr lang="en-US" altLang="zh-CN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880" y="2879725"/>
            <a:ext cx="1445895" cy="1423670"/>
          </a:xfrm>
          <a:prstGeom prst="rect">
            <a:avLst/>
          </a:prstGeom>
        </p:spPr>
      </p:pic>
      <p:pic>
        <p:nvPicPr>
          <p:cNvPr id="13" name="图片 12" descr="生成特定图片 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10" y="2739390"/>
            <a:ext cx="1866265" cy="1720850"/>
          </a:xfrm>
          <a:prstGeom prst="rect">
            <a:avLst/>
          </a:prstGeom>
        </p:spPr>
      </p:pic>
      <p:pic>
        <p:nvPicPr>
          <p:cNvPr id="7" name="图片 6" descr="180x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3450" y="12600305"/>
            <a:ext cx="806450" cy="2686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945" y="12037695"/>
            <a:ext cx="1188000" cy="71404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1980" y="12037695"/>
            <a:ext cx="1188000" cy="713306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119495" y="215900"/>
            <a:ext cx="31184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https://www.shwcxl.com</a:t>
            </a:r>
            <a:endParaRPr lang="zh-CN" altLang="en-US"/>
          </a:p>
        </p:txBody>
      </p:sp>
      <p:pic>
        <p:nvPicPr>
          <p:cNvPr id="3" name="图片 2" descr="tratoslight_vrdb_fo_051874(1)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2550160" y="5586095"/>
            <a:ext cx="8027035" cy="5351145"/>
          </a:xfrm>
          <a:prstGeom prst="rect">
            <a:avLst/>
          </a:prstGeom>
        </p:spPr>
      </p:pic>
      <p:sp>
        <p:nvSpPr>
          <p:cNvPr id="14" name="椭圆 13"/>
          <p:cNvSpPr/>
          <p:nvPr/>
        </p:nvSpPr>
        <p:spPr>
          <a:xfrm>
            <a:off x="6120193" y="5976257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5" name="椭圆 14"/>
          <p:cNvSpPr/>
          <p:nvPr/>
        </p:nvSpPr>
        <p:spPr>
          <a:xfrm>
            <a:off x="6717093" y="6480447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16" name="椭圆 15"/>
          <p:cNvSpPr/>
          <p:nvPr/>
        </p:nvSpPr>
        <p:spPr>
          <a:xfrm>
            <a:off x="6336093" y="5040267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  <p:sp>
        <p:nvSpPr>
          <p:cNvPr id="17" name="椭圆 16"/>
          <p:cNvSpPr/>
          <p:nvPr/>
        </p:nvSpPr>
        <p:spPr>
          <a:xfrm>
            <a:off x="6047803" y="7416437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</a:t>
            </a:r>
            <a:endParaRPr lang="en-US" altLang="zh-CN"/>
          </a:p>
        </p:txBody>
      </p:sp>
      <p:sp>
        <p:nvSpPr>
          <p:cNvPr id="18" name="椭圆 17"/>
          <p:cNvSpPr/>
          <p:nvPr/>
        </p:nvSpPr>
        <p:spPr>
          <a:xfrm>
            <a:off x="6294183" y="9288417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5</a:t>
            </a:r>
            <a:endParaRPr lang="en-US" altLang="zh-CN"/>
          </a:p>
        </p:txBody>
      </p:sp>
      <p:sp>
        <p:nvSpPr>
          <p:cNvPr id="19" name="椭圆 18"/>
          <p:cNvSpPr/>
          <p:nvPr/>
        </p:nvSpPr>
        <p:spPr>
          <a:xfrm>
            <a:off x="6336093" y="10296162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6</a:t>
            </a:r>
            <a:endParaRPr lang="en-US" altLang="zh-CN"/>
          </a:p>
        </p:txBody>
      </p:sp>
      <p:sp>
        <p:nvSpPr>
          <p:cNvPr id="20" name="椭圆 19"/>
          <p:cNvSpPr/>
          <p:nvPr/>
        </p:nvSpPr>
        <p:spPr>
          <a:xfrm>
            <a:off x="6336093" y="11592197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7</a:t>
            </a:r>
            <a:endParaRPr lang="en-US" altLang="zh-CN"/>
          </a:p>
        </p:txBody>
      </p:sp>
    </p:spTree>
    <p:custDataLst>
      <p:tags r:id="rId9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图片 13" descr="R-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0175" y="10498455"/>
            <a:ext cx="2588240" cy="1944000"/>
          </a:xfrm>
          <a:prstGeom prst="rect">
            <a:avLst/>
          </a:prstGeom>
        </p:spPr>
      </p:pic>
      <p:pic>
        <p:nvPicPr>
          <p:cNvPr id="15" name="图片 14" descr="卷轴弹簧电缆 (5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060" y="10498455"/>
            <a:ext cx="2592000" cy="1944000"/>
          </a:xfrm>
          <a:prstGeom prst="rect">
            <a:avLst/>
          </a:prstGeom>
        </p:spPr>
      </p:pic>
      <p:pic>
        <p:nvPicPr>
          <p:cNvPr id="17" name="图片 16" descr="卷筒卷盘素材 (3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35" y="10498455"/>
            <a:ext cx="2590956" cy="1944000"/>
          </a:xfrm>
          <a:prstGeom prst="rect">
            <a:avLst/>
          </a:prstGeom>
        </p:spPr>
      </p:pic>
      <p:graphicFrame>
        <p:nvGraphicFramePr>
          <p:cNvPr id="4" name="表格 3"/>
          <p:cNvGraphicFramePr/>
          <p:nvPr>
            <p:custDataLst>
              <p:tags r:id="rId4"/>
            </p:custDataLst>
          </p:nvPr>
        </p:nvGraphicFramePr>
        <p:xfrm>
          <a:off x="295910" y="0"/>
          <a:ext cx="8716645" cy="4107180"/>
        </p:xfrm>
        <a:graphic>
          <a:graphicData uri="http://schemas.openxmlformats.org/drawingml/2006/table">
            <a:tbl>
              <a:tblPr firstRow="1" bandRow="1">
                <a:tableStyleId>{81687BB6-0B99-4FCF-ADB9-65E3237C25B4}</a:tableStyleId>
              </a:tblPr>
              <a:tblGrid>
                <a:gridCol w="972820"/>
                <a:gridCol w="1824990"/>
                <a:gridCol w="1216025"/>
                <a:gridCol w="977265"/>
                <a:gridCol w="1254760"/>
                <a:gridCol w="1349375"/>
                <a:gridCol w="1121410"/>
              </a:tblGrid>
              <a:tr h="769620">
                <a:tc gridSpan="7"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200" spc="200" baseline="0" dirty="0">
                          <a:uFillTx/>
                        </a:rPr>
                        <a:t>Order information</a:t>
                      </a:r>
                      <a:endParaRPr lang="en-US" altLang="zh-CN" sz="1200" spc="200" baseline="0" dirty="0">
                        <a:uFillTx/>
                      </a:endParaRPr>
                    </a:p>
                  </a:txBody>
                  <a:tcPr marL="88900" marR="88900" marT="47625" marB="47625" anchor="ctr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 marL="215900" marR="215900" marT="57150" marB="57150" anchor="ctr"/>
                </a:tc>
              </a:tr>
              <a:tr h="569595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baseline="0" dirty="0">
                          <a:uFillTx/>
                        </a:rPr>
                        <a:t>编号</a:t>
                      </a:r>
                      <a:endParaRPr lang="zh-CN" altLang="en-US" sz="10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baseline="0" dirty="0">
                          <a:uFillTx/>
                        </a:rPr>
                        <a:t>规格和截面积</a:t>
                      </a:r>
                      <a:endParaRPr lang="zh-CN" altLang="en-US" sz="1000" spc="200" baseline="0" dirty="0">
                        <a:uFillTx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baseline="0" dirty="0">
                          <a:uFillTx/>
                        </a:rPr>
                        <a:t>(mm2)</a:t>
                      </a:r>
                      <a:endParaRPr lang="en-US" altLang="zh-CN" sz="10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baseline="0" dirty="0">
                          <a:uFillTx/>
                        </a:rPr>
                        <a:t>外径</a:t>
                      </a:r>
                      <a:r>
                        <a:rPr lang="en-US" altLang="zh-CN" sz="1000" spc="200" baseline="0" dirty="0">
                          <a:uFillTx/>
                        </a:rPr>
                        <a:t> OD</a:t>
                      </a:r>
                      <a:endParaRPr lang="zh-CN" altLang="en-US" sz="1000" spc="200" baseline="0" dirty="0">
                        <a:uFillTx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最小</a:t>
                      </a:r>
                      <a:endParaRPr lang="zh-CN" altLang="en-US" sz="1000" spc="200" baseline="0" dirty="0">
                        <a:uFillTx/>
                        <a:sym typeface="+mn-ea"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(mm)</a:t>
                      </a:r>
                      <a:endParaRPr lang="en-US" altLang="zh-CN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外径</a:t>
                      </a:r>
                      <a:r>
                        <a:rPr lang="en-US" altLang="zh-CN" sz="1000" spc="200" dirty="0">
                          <a:uFillTx/>
                          <a:sym typeface="+mn-ea"/>
                        </a:rPr>
                        <a:t> OD</a:t>
                      </a:r>
                      <a:endParaRPr lang="zh-CN" altLang="en-US" sz="1000" spc="200" baseline="0" dirty="0">
                        <a:uFillTx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最大</a:t>
                      </a:r>
                      <a:endParaRPr lang="zh-CN" altLang="en-US" sz="1000" spc="200" baseline="0" dirty="0">
                        <a:uFillTx/>
                        <a:sym typeface="+mn-ea"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(mm)</a:t>
                      </a:r>
                      <a:endParaRPr lang="en-US" altLang="zh-CN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20</a:t>
                      </a:r>
                      <a:r>
                        <a:rPr lang="zh-CN" altLang="en-US" sz="1000" spc="200" dirty="0">
                          <a:uFillTx/>
                          <a:sym typeface="+mn-ea"/>
                        </a:rPr>
                        <a:t>°</a:t>
                      </a:r>
                      <a:r>
                        <a:rPr lang="en-US" altLang="zh-CN" sz="1000" spc="200" dirty="0">
                          <a:uFillTx/>
                          <a:sym typeface="+mn-ea"/>
                        </a:rPr>
                        <a:t>C</a:t>
                      </a:r>
                      <a:r>
                        <a:rPr lang="zh-CN" altLang="en-US" sz="1000" spc="200" dirty="0">
                          <a:uFillTx/>
                          <a:sym typeface="+mn-ea"/>
                        </a:rPr>
                        <a:t>时导体最大直流电阻（</a:t>
                      </a:r>
                      <a:r>
                        <a:rPr lang="en-US" altLang="zh-CN" sz="1000" spc="200" dirty="0">
                          <a:uFillTx/>
                          <a:sym typeface="+mn-ea"/>
                        </a:rPr>
                        <a:t>Ω/Km</a:t>
                      </a:r>
                      <a:r>
                        <a:rPr lang="zh-CN" altLang="en-US" sz="1000" spc="200" dirty="0">
                          <a:uFillTx/>
                          <a:sym typeface="+mn-ea"/>
                        </a:rPr>
                        <a:t>）</a:t>
                      </a:r>
                      <a:endParaRPr lang="zh-CN" altLang="en-US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近似重量</a:t>
                      </a:r>
                      <a:endParaRPr lang="zh-CN" altLang="en-US" sz="1000" spc="200" dirty="0">
                        <a:uFillTx/>
                        <a:sym typeface="+mn-ea"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KG/KM</a:t>
                      </a:r>
                      <a:endParaRPr lang="en-US" altLang="zh-CN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200" dirty="0">
                          <a:uFillTx/>
                          <a:sym typeface="+mn-ea"/>
                        </a:rPr>
                        <a:t>最大允许拉力</a:t>
                      </a:r>
                      <a:endParaRPr lang="zh-CN" altLang="en-US" sz="1000" spc="200" baseline="0" dirty="0">
                        <a:uFillTx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spc="200" dirty="0">
                          <a:uFillTx/>
                          <a:sym typeface="+mn-ea"/>
                        </a:rPr>
                        <a:t> (N)</a:t>
                      </a:r>
                      <a:endParaRPr lang="en-US" altLang="zh-CN" sz="10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</a:tr>
              <a:tr h="40830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NF242F</a:t>
                      </a:r>
                      <a:endParaRPr lang="en-US" altLang="zh-CN" sz="9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24x2,5/4x(6x2,5)+FO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31.8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  <a:sym typeface="+mn-ea"/>
                        </a:rPr>
                        <a:t>34,8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7,98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1,600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4200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7020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NF302F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  <a:sym typeface="+mn-ea"/>
                        </a:rPr>
                        <a:t>30x2,5/5x(6x2,5)+FO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15.5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7,98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2,080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4700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4734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NF362F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  <a:sym typeface="+mn-ea"/>
                        </a:rPr>
                        <a:t>36x2,5/6x(6x2,5)+FO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 baseline="0">
                          <a:uFillTx/>
                        </a:rPr>
                        <a:t>17</a:t>
                      </a: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>
                          <a:uFillTx/>
                        </a:rPr>
                        <a:t>7,98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>
                          <a:uFillTx/>
                        </a:rPr>
                        <a:t>2,280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>
                          <a:uFillTx/>
                        </a:rPr>
                        <a:t>6200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3210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NF422F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  <a:sym typeface="+mn-ea"/>
                        </a:rPr>
                        <a:t>42x2,5/6x(6x2,5)+FO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19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7,98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spc="200" baseline="0" dirty="0">
                          <a:uFillTx/>
                        </a:rPr>
                        <a:t>2,450</a:t>
                      </a: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6600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0861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900" spc="200" dirty="0">
                          <a:uFillTx/>
                          <a:sym typeface="+mn-ea"/>
                        </a:rPr>
                        <a:t>NF482F</a:t>
                      </a: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dirty="0">
                          <a:uFillTx/>
                          <a:sym typeface="+mn-ea"/>
                        </a:rPr>
                        <a:t>48x2,5/6x(6x2,5)+FO</a:t>
                      </a: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>
                          <a:uFillTx/>
                        </a:rPr>
                        <a:t>21.5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7,98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>
                          <a:uFillTx/>
                        </a:rPr>
                        <a:t>2,800</a:t>
                      </a: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spc="200" baseline="0" dirty="0">
                          <a:uFillTx/>
                        </a:rPr>
                        <a:t>6600</a:t>
                      </a: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0861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0861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9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  <a:tr h="30988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9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800" spc="200" baseline="0" dirty="0">
                        <a:uFillTx/>
                        <a:sym typeface="+mn-ea"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spc="200" baseline="0" dirty="0">
                        <a:uFillTx/>
                      </a:endParaRPr>
                    </a:p>
                  </a:txBody>
                  <a:tcPr marL="88900" marR="36195" marT="47625" marB="47625" anchor="ctr"/>
                </a:tc>
              </a:tr>
            </a:tbl>
          </a:graphicData>
        </a:graphic>
      </p:graphicFrame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80135" y="72390"/>
            <a:ext cx="4763135" cy="1279525"/>
          </a:xfrm>
        </p:spPr>
        <p:txBody>
          <a:bodyPr>
            <a:normAutofit/>
          </a:bodyPr>
          <a:p>
            <a:pPr>
              <a:lnSpc>
                <a:spcPct val="150000"/>
              </a:lnSpc>
            </a:pPr>
            <a:r>
              <a:rPr lang="zh-CN" altLang="en-US" sz="3110" b="1">
                <a:latin typeface="MiSans Bold" panose="00000800000000000000" charset="-122"/>
                <a:ea typeface="MiSans Bold" panose="00000800000000000000" charset="-122"/>
                <a:cs typeface="Bahnschrift SemiBold" panose="020B0502040204020203" charset="0"/>
              </a:rPr>
              <a:t>抗拉耐磨卷筒专用电缆</a:t>
            </a:r>
            <a:br>
              <a:rPr lang="en-US" altLang="zh-CN" sz="3110">
                <a:latin typeface="MiSans Bold" panose="00000800000000000000" charset="-122"/>
                <a:ea typeface="MiSans Bold" panose="00000800000000000000" charset="-122"/>
                <a:cs typeface="Bahnschrift SemiBold" panose="020B0502040204020203" charset="0"/>
              </a:rPr>
            </a:br>
            <a:r>
              <a:rPr lang="en-US" altLang="zh-CN" sz="2000">
                <a:latin typeface="MiSans Bold" panose="00000800000000000000" charset="-122"/>
                <a:ea typeface="MiSans Bold" panose="00000800000000000000" charset="-122"/>
                <a:cs typeface="Bahnschrift SemiBold" panose="020B0502040204020203" charset="0"/>
              </a:rPr>
              <a:t>DRUM REELING CABLE</a:t>
            </a:r>
            <a:endParaRPr lang="en-US" altLang="zh-CN" sz="2000">
              <a:latin typeface="MiSans Bold" panose="00000800000000000000" charset="-122"/>
              <a:ea typeface="MiSans Bold" panose="00000800000000000000" charset="-122"/>
              <a:cs typeface="Bahnschrift SemiBold" panose="020B0502040204020203" charset="0"/>
            </a:endParaRPr>
          </a:p>
        </p:txBody>
      </p:sp>
      <p:pic>
        <p:nvPicPr>
          <p:cNvPr id="4" name="图片 3" descr="卷筒卷盘素材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390" y="78740"/>
            <a:ext cx="1260000" cy="1260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0045" y="5400040"/>
            <a:ext cx="4605655" cy="633920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>
                <a:solidFill>
                  <a:srgbClr val="1F2329"/>
                </a:solidFill>
                <a:sym typeface="+mn-ea"/>
              </a:rPr>
              <a:t>特性参数</a:t>
            </a:r>
            <a:br>
              <a:rPr lang="zh-CN" altLang="en-US" sz="1200" b="1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专为垂直卷绕应用（如用于吊具）设计的重型柔性电缆；例如港口起重机、集装箱起重机、输送带、装卸设备以及承受高机械应力的其他应用场合中的电缆卷绕卷筒。</a:t>
            </a:r>
            <a:endParaRPr lang="zh-CN" altLang="en-US" sz="1200">
              <a:solidFill>
                <a:srgbClr val="1F2329"/>
              </a:solidFill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>
                <a:solidFill>
                  <a:srgbClr val="1F2329"/>
                </a:solidFill>
                <a:sym typeface="+mn-ea"/>
              </a:rPr>
              <a:t>PUR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护套提供优异的抗拉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耐磨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耐撕裂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防水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抗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UV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等特性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阻燃：符合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IEC 60332-1    </a:t>
            </a: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耐油：符合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EN60811-404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endParaRPr lang="zh-CN" altLang="en-US" sz="1200">
              <a:solidFill>
                <a:srgbClr val="1F2329"/>
              </a:solidFill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>
                <a:solidFill>
                  <a:srgbClr val="1F2329"/>
                </a:solidFill>
                <a:sym typeface="+mn-ea"/>
              </a:rPr>
              <a:t>机械承载能力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弯曲半径：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8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×</a:t>
            </a:r>
            <a:r>
              <a:rPr lang="en-US" altLang="en-US" sz="1200">
                <a:solidFill>
                  <a:srgbClr val="1F2329"/>
                </a:solidFill>
                <a:sym typeface="+mn-ea"/>
              </a:rPr>
              <a:t>Ø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电缆外径</a:t>
            </a:r>
            <a:br>
              <a:rPr lang="zh-CN" altLang="en-US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行走速度高达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 90 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米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/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分的所有水平运行机械</a:t>
            </a:r>
            <a:endParaRPr lang="zh-CN" altLang="en-US" sz="1200" b="0">
              <a:solidFill>
                <a:srgbClr val="1F2329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rgbClr val="1F2329"/>
                </a:solidFill>
                <a:sym typeface="+mn-ea"/>
              </a:rPr>
              <a:t>运行速度：水平最高 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240m/min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，垂直最高 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180 m/min</a:t>
            </a: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 b="1">
                <a:solidFill>
                  <a:srgbClr val="1F2329"/>
                </a:solidFill>
                <a:sym typeface="+mn-ea"/>
              </a:rPr>
              <a:t>环境温度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：</a:t>
            </a:r>
            <a:br>
              <a:rPr lang="en-US" altLang="zh-CN" sz="1200">
                <a:solidFill>
                  <a:srgbClr val="1F2329"/>
                </a:solidFill>
                <a:sym typeface="+mn-ea"/>
              </a:rPr>
            </a:br>
            <a:r>
              <a:rPr lang="zh-CN" altLang="en-US" sz="1200">
                <a:solidFill>
                  <a:srgbClr val="1F2329"/>
                </a:solidFill>
                <a:sym typeface="+mn-ea"/>
              </a:rPr>
              <a:t>工作温度： 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-40℃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～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+90℃ </a:t>
            </a:r>
            <a:endParaRPr lang="zh-CN" altLang="en-US" sz="1200" b="0">
              <a:solidFill>
                <a:srgbClr val="1F2329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rgbClr val="1F2329"/>
                </a:solidFill>
                <a:sym typeface="+mn-ea"/>
              </a:rPr>
              <a:t>耐低温性能优异，可长期低温状态下适用</a:t>
            </a:r>
            <a:endParaRPr lang="en-US" altLang="zh-CN" sz="1200" b="0">
              <a:solidFill>
                <a:srgbClr val="1F2329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1">
                <a:solidFill>
                  <a:srgbClr val="1F2329"/>
                </a:solidFill>
              </a:rPr>
              <a:t>电气性能</a:t>
            </a:r>
            <a:br>
              <a:rPr lang="zh-CN" altLang="en-US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额定电压：</a:t>
            </a:r>
            <a:r>
              <a:rPr lang="en-US" altLang="zh-CN" sz="1200" b="0">
                <a:solidFill>
                  <a:srgbClr val="1F2329"/>
                </a:solidFill>
              </a:rPr>
              <a:t> 450/750V 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en-US" altLang="zh-CN" sz="1200" b="0">
                <a:solidFill>
                  <a:srgbClr val="1F2329"/>
                </a:solidFill>
              </a:rPr>
              <a:t>                  600/1000 V 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最大交流</a:t>
            </a:r>
            <a:r>
              <a:rPr lang="en-US" altLang="zh-CN" sz="1200" b="0">
                <a:solidFill>
                  <a:srgbClr val="1F2329"/>
                </a:solidFill>
              </a:rPr>
              <a:t>AC</a:t>
            </a:r>
            <a:r>
              <a:rPr lang="zh-CN" altLang="en-US" sz="1200" b="0">
                <a:solidFill>
                  <a:srgbClr val="1F2329"/>
                </a:solidFill>
              </a:rPr>
              <a:t>电压</a:t>
            </a:r>
            <a:r>
              <a:rPr lang="en-US" altLang="zh-CN" sz="1200" b="0">
                <a:solidFill>
                  <a:srgbClr val="1F2329"/>
                </a:solidFill>
              </a:rPr>
              <a:t>:0.7/1.2KV</a:t>
            </a:r>
            <a:br>
              <a:rPr lang="zh-CN" altLang="en-US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最大直流</a:t>
            </a:r>
            <a:r>
              <a:rPr lang="en-US" altLang="zh-CN" sz="1200" b="0">
                <a:solidFill>
                  <a:srgbClr val="1F2329"/>
                </a:solidFill>
              </a:rPr>
              <a:t>DC</a:t>
            </a:r>
            <a:r>
              <a:rPr lang="zh-CN" altLang="en-US" sz="1200" b="0">
                <a:solidFill>
                  <a:srgbClr val="1F2329"/>
                </a:solidFill>
              </a:rPr>
              <a:t>电压</a:t>
            </a:r>
            <a:r>
              <a:rPr lang="en-US" altLang="zh-CN" sz="1200" b="0">
                <a:solidFill>
                  <a:srgbClr val="1F2329"/>
                </a:solidFill>
              </a:rPr>
              <a:t>: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0.9/1.8KV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测试电压：</a:t>
            </a:r>
            <a:r>
              <a:rPr lang="en-US" altLang="zh-CN" sz="1200" b="0">
                <a:solidFill>
                  <a:srgbClr val="1F2329"/>
                </a:solidFill>
              </a:rPr>
              <a:t>3.0KV 5 Min</a:t>
            </a:r>
            <a:br>
              <a:rPr lang="en-US" altLang="zh-CN" sz="1200" b="0">
                <a:solidFill>
                  <a:srgbClr val="1F2329"/>
                </a:solidFill>
              </a:rPr>
            </a:br>
            <a:r>
              <a:rPr lang="zh-CN" altLang="en-US" sz="1200" b="0">
                <a:solidFill>
                  <a:srgbClr val="1F2329"/>
                </a:solidFill>
              </a:rPr>
              <a:t>测试</a:t>
            </a:r>
            <a:r>
              <a:rPr lang="zh-CN" altLang="en-US" sz="1200">
                <a:solidFill>
                  <a:srgbClr val="1F2329"/>
                </a:solidFill>
                <a:sym typeface="+mn-ea"/>
              </a:rPr>
              <a:t>根据</a:t>
            </a:r>
            <a:r>
              <a:rPr lang="en-US" altLang="zh-CN" sz="1200">
                <a:solidFill>
                  <a:srgbClr val="1F2329"/>
                </a:solidFill>
                <a:sym typeface="+mn-ea"/>
              </a:rPr>
              <a:t>IEC 60502-1 </a:t>
            </a:r>
            <a:endParaRPr lang="zh-CN" altLang="en-US" sz="1200" b="0">
              <a:solidFill>
                <a:srgbClr val="1F2329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0045" y="1656080"/>
            <a:ext cx="629285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>
                <a:latin typeface="MiSans" panose="00000500000000000000" charset="-122"/>
                <a:ea typeface="MiSans" panose="00000500000000000000" charset="-122"/>
                <a:cs typeface="Bahnschrift SemiBold" panose="020B0502040204020203" charset="0"/>
                <a:sym typeface="+mn-ea"/>
              </a:rPr>
              <a:t>WEICHEN FLEX-PUR NF700</a:t>
            </a:r>
            <a:endParaRPr lang="en-US" altLang="zh-CN" sz="2800" b="1">
              <a:latin typeface="MiSans" panose="00000500000000000000" charset="-122"/>
              <a:ea typeface="MiSans" panose="00000500000000000000" charset="-122"/>
              <a:cs typeface="Bahnschrift SemiBold" panose="020B0502040204020203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79950" y="2901315"/>
            <a:ext cx="3931285" cy="1383665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zh-CN" altLang="en-US" sz="1200" b="1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产品结构</a:t>
            </a:r>
            <a:endParaRPr lang="en-US" altLang="zh-CN" sz="1200" b="1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  <a:sym typeface="+mn-ea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1.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精细无氧铜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导体，第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5/6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类，符合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 VDE 0295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标准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2.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特种高强度聚合物（绝缘层）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3.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抗拉加强芯，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中心支撑件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4.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内护套：特殊聚乙烯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混合材料</a:t>
            </a:r>
            <a:endParaRPr lang="en-US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5.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抗拉扭转编织层：嵌入在内护套与外护套之间</a:t>
            </a:r>
            <a:endParaRPr lang="zh-CN" altLang="en-US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  <a:p>
            <a:pPr algn="l"/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6. 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外护套：高品质进口品牌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  <a:sym typeface="+mn-ea"/>
              </a:rPr>
              <a:t>耐磨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PUR</a:t>
            </a:r>
            <a:r>
              <a:rPr lang="zh-CN" altLang="en-US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护套</a:t>
            </a:r>
            <a:r>
              <a:rPr lang="en-US" altLang="zh-CN" sz="1200">
                <a:solidFill>
                  <a:srgbClr val="565655"/>
                </a:solidFill>
                <a:latin typeface="MiSans" panose="00000500000000000000" charset="-122"/>
                <a:ea typeface="MiSans" panose="00000500000000000000" charset="-122"/>
                <a:cs typeface="Bahnschrift" panose="020B0502040204020203" charset="0"/>
              </a:rPr>
              <a:t> </a:t>
            </a:r>
            <a:endParaRPr lang="en-US" altLang="zh-CN" sz="1200">
              <a:solidFill>
                <a:srgbClr val="565655"/>
              </a:solidFill>
              <a:latin typeface="MiSans" panose="00000500000000000000" charset="-122"/>
              <a:ea typeface="MiSans" panose="00000500000000000000" charset="-122"/>
              <a:cs typeface="Bahnschrift" panose="020B0502040204020203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880" y="2879725"/>
            <a:ext cx="1445895" cy="1423670"/>
          </a:xfrm>
          <a:prstGeom prst="rect">
            <a:avLst/>
          </a:prstGeom>
        </p:spPr>
      </p:pic>
      <p:pic>
        <p:nvPicPr>
          <p:cNvPr id="13" name="图片 12" descr="生成特定图片 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10" y="2739390"/>
            <a:ext cx="1866265" cy="1720850"/>
          </a:xfrm>
          <a:prstGeom prst="rect">
            <a:avLst/>
          </a:prstGeom>
        </p:spPr>
      </p:pic>
      <p:pic>
        <p:nvPicPr>
          <p:cNvPr id="7" name="图片 6" descr="180x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3450" y="12600305"/>
            <a:ext cx="806450" cy="2686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945" y="12037695"/>
            <a:ext cx="1188000" cy="71404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1980" y="12037695"/>
            <a:ext cx="1188000" cy="713306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119495" y="215900"/>
            <a:ext cx="31184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https://www.shwcxl.com</a:t>
            </a:r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6047803" y="5976257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5" name="椭圆 14"/>
          <p:cNvSpPr/>
          <p:nvPr/>
        </p:nvSpPr>
        <p:spPr>
          <a:xfrm>
            <a:off x="6407848" y="7272292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16" name="椭圆 15"/>
          <p:cNvSpPr/>
          <p:nvPr/>
        </p:nvSpPr>
        <p:spPr>
          <a:xfrm>
            <a:off x="6305613" y="4896122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  <p:sp>
        <p:nvSpPr>
          <p:cNvPr id="17" name="椭圆 16"/>
          <p:cNvSpPr/>
          <p:nvPr/>
        </p:nvSpPr>
        <p:spPr>
          <a:xfrm>
            <a:off x="6089713" y="9144272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</a:t>
            </a:r>
            <a:endParaRPr lang="en-US" altLang="zh-CN"/>
          </a:p>
        </p:txBody>
      </p:sp>
      <p:sp>
        <p:nvSpPr>
          <p:cNvPr id="18" name="椭圆 17"/>
          <p:cNvSpPr/>
          <p:nvPr/>
        </p:nvSpPr>
        <p:spPr>
          <a:xfrm>
            <a:off x="6263703" y="10224407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5</a:t>
            </a:r>
            <a:endParaRPr lang="en-US" altLang="zh-CN"/>
          </a:p>
        </p:txBody>
      </p:sp>
      <p:sp>
        <p:nvSpPr>
          <p:cNvPr id="19" name="椭圆 18"/>
          <p:cNvSpPr/>
          <p:nvPr/>
        </p:nvSpPr>
        <p:spPr>
          <a:xfrm>
            <a:off x="6551993" y="11808097"/>
            <a:ext cx="246190" cy="25732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6</a:t>
            </a:r>
            <a:endParaRPr lang="en-US" altLang="zh-CN"/>
          </a:p>
        </p:txBody>
      </p:sp>
    </p:spTree>
    <p:custDataLst>
      <p:tags r:id="rId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600193],&quot;65&quot;:[20205081]}"/>
</p:tagLst>
</file>

<file path=ppt/tags/tag67.xml><?xml version="1.0" encoding="utf-8"?>
<p:tagLst xmlns:p="http://schemas.openxmlformats.org/presentationml/2006/main">
  <p:tag name="KSO_WM_UNIT_TABLE_BEAUTIFY" val="smartTable{f150ec6c-38ac-4e0f-b82a-22bf4f17228b}"/>
  <p:tag name="TABLE_SKINIDX" val="2"/>
  <p:tag name="TABLE_ENCOLOR" val="#FFFFFF"/>
  <p:tag name="KSO_WM_UNIT_VALUE" val="1243*2903"/>
  <p:tag name="KSO_WM_UNIT_HIGHLIGHT" val="0"/>
  <p:tag name="KSO_WM_UNIT_COMPATIBLE" val="0"/>
  <p:tag name="KSO_WM_UNIT_DIAGRAM_ISNUMVISUAL" val="0"/>
  <p:tag name="KSO_WM_UNIT_DIAGRAM_ISREFERUNIT" val="0"/>
  <p:tag name="KSO_WM_UNIT_TYPE" val="β"/>
  <p:tag name="KSO_WM_UNIT_INDEX" val="1"/>
  <p:tag name="KSO_WM_UNIT_ID" val="mixed20203990_1*β*1"/>
  <p:tag name="KSO_WM_TEMPLATE_CATEGORY" val="mixed"/>
  <p:tag name="KSO_WM_TEMPLATE_INDEX" val="20203990"/>
  <p:tag name="KSO_WM_UNIT_LAYERLEVEL" val="1"/>
  <p:tag name="KSO_WM_TAG_VERSION" val="1.0"/>
  <p:tag name="KSO_WM_BEAUTIFY_FLAG" val="#wm#"/>
  <p:tag name="TABLE_ENDDRAG_ORIGIN_RECT" val="736*402"/>
  <p:tag name="TABLE_ENDDRAG_RECT" val="0*0*736*402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29&quot;:[50000047],&quot;65&quot;:[20205081]}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600193],&quot;65&quot;:[20205081]}"/>
</p:tagLst>
</file>

<file path=ppt/tags/tag71.xml><?xml version="1.0" encoding="utf-8"?>
<p:tagLst xmlns:p="http://schemas.openxmlformats.org/presentationml/2006/main">
  <p:tag name="KSO_WM_UNIT_TABLE_BEAUTIFY" val="smartTable{857e2afa-2483-4daa-afec-c0b81b33ced6}"/>
  <p:tag name="TABLE_SKINIDX" val="2"/>
  <p:tag name="TABLE_ENCOLOR" val="#FFFFFF"/>
  <p:tag name="KSO_WM_UNIT_VALUE" val="1243*2903"/>
  <p:tag name="KSO_WM_UNIT_HIGHLIGHT" val="0"/>
  <p:tag name="KSO_WM_UNIT_COMPATIBLE" val="0"/>
  <p:tag name="KSO_WM_UNIT_DIAGRAM_ISNUMVISUAL" val="0"/>
  <p:tag name="KSO_WM_UNIT_DIAGRAM_ISREFERUNIT" val="0"/>
  <p:tag name="KSO_WM_UNIT_TYPE" val="β"/>
  <p:tag name="KSO_WM_UNIT_INDEX" val="1"/>
  <p:tag name="KSO_WM_UNIT_ID" val="mixed20203990_1*β*1"/>
  <p:tag name="KSO_WM_TEMPLATE_CATEGORY" val="mixed"/>
  <p:tag name="KSO_WM_TEMPLATE_INDEX" val="20203990"/>
  <p:tag name="KSO_WM_UNIT_LAYERLEVEL" val="1"/>
  <p:tag name="KSO_WM_TAG_VERSION" val="1.0"/>
  <p:tag name="KSO_WM_BEAUTIFY_FLAG" val="#wm#"/>
  <p:tag name="TABLE_ENDDRAG_ORIGIN_RECT" val="736*402"/>
  <p:tag name="TABLE_ENDDRAG_RECT" val="0*0*736*402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29&quot;:[50000047],&quot;65&quot;:[20205081]}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600193],&quot;65&quot;:[20205081]}"/>
</p:tagLst>
</file>

<file path=ppt/tags/tag78.xml><?xml version="1.0" encoding="utf-8"?>
<p:tagLst xmlns:p="http://schemas.openxmlformats.org/presentationml/2006/main">
  <p:tag name="resource_record_key" val="{&quot;10&quot;:[21600193],&quot;29&quot;:[50000047],&quot;65&quot;:[20205081]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2864</Words>
  <Application>WPS 演示</Application>
  <PresentationFormat>宽屏</PresentationFormat>
  <Paragraphs>397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Arial</vt:lpstr>
      <vt:lpstr>宋体</vt:lpstr>
      <vt:lpstr>Wingdings</vt:lpstr>
      <vt:lpstr>Wingdings</vt:lpstr>
      <vt:lpstr>MiSans</vt:lpstr>
      <vt:lpstr>Cascadia Code SemiBold</vt:lpstr>
      <vt:lpstr>微软雅黑</vt:lpstr>
      <vt:lpstr>Bahnschrift SemiBold</vt:lpstr>
      <vt:lpstr>Bahnschrift</vt:lpstr>
      <vt:lpstr>MiSans Bold</vt:lpstr>
      <vt:lpstr>Arial Unicode MS</vt:lpstr>
      <vt:lpstr>Calibri</vt:lpstr>
      <vt:lpstr>WPS</vt:lpstr>
      <vt:lpstr>PowerPoint 演示文稿</vt:lpstr>
      <vt:lpstr>PowerPoint 演示文稿</vt:lpstr>
      <vt:lpstr>PUR多芯控制卷筒电缆 DRUM REELING CABLE</vt:lpstr>
      <vt:lpstr>PowerPoint 演示文稿</vt:lpstr>
      <vt:lpstr>光纤复合卷筒电缆 DRUM REELING CABLE</vt:lpstr>
      <vt:lpstr>PowerPoint 演示文稿</vt:lpstr>
      <vt:lpstr>PowerPoint 演示文稿</vt:lpstr>
      <vt:lpstr>抗拉耐磨卷筒专用电缆 DRUM REELING CABLE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Admin</cp:lastModifiedBy>
  <cp:revision>167</cp:revision>
  <dcterms:created xsi:type="dcterms:W3CDTF">2019-06-19T02:08:00Z</dcterms:created>
  <dcterms:modified xsi:type="dcterms:W3CDTF">2026-05-21T10:42:29Z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0451DB64B8E648E59BBD5F782B2D32EB_11</vt:lpwstr>
  </property>
</Properties>
</file>